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4" r:id="rId3"/>
    <p:sldId id="288" r:id="rId4"/>
    <p:sldId id="289" r:id="rId5"/>
    <p:sldId id="274" r:id="rId6"/>
    <p:sldId id="290" r:id="rId7"/>
    <p:sldId id="291" r:id="rId8"/>
    <p:sldId id="292" r:id="rId9"/>
    <p:sldId id="293" r:id="rId10"/>
    <p:sldId id="298" r:id="rId11"/>
    <p:sldId id="297" r:id="rId12"/>
    <p:sldId id="282" r:id="rId13"/>
    <p:sldId id="283" r:id="rId14"/>
    <p:sldId id="284" r:id="rId15"/>
    <p:sldId id="287" r:id="rId16"/>
    <p:sldId id="279" r:id="rId17"/>
    <p:sldId id="266" r:id="rId18"/>
    <p:sldId id="285" r:id="rId19"/>
    <p:sldId id="268" r:id="rId20"/>
    <p:sldId id="281" r:id="rId21"/>
    <p:sldId id="270" r:id="rId22"/>
    <p:sldId id="275" r:id="rId23"/>
    <p:sldId id="272" r:id="rId24"/>
    <p:sldId id="286" r:id="rId25"/>
    <p:sldId id="277" r:id="rId26"/>
    <p:sldId id="257" r:id="rId27"/>
    <p:sldId id="256" r:id="rId28"/>
    <p:sldId id="265" r:id="rId29"/>
    <p:sldId id="276" r:id="rId30"/>
    <p:sldId id="273" r:id="rId31"/>
    <p:sldId id="271" r:id="rId32"/>
    <p:sldId id="269" r:id="rId33"/>
    <p:sldId id="264" r:id="rId34"/>
    <p:sldId id="2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4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6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24575,'225'6'0,"224"29"0,569 119 0,-984-147 0,50 16 0,-71-18 0,1 1 0,-1 0 0,0 1 0,-1 0 0,24 19 0,3 10 0,-2 1 0,-2 2 0,31 44 0,-25-31 0,67 68 0,156 93 0,-51-45 0,-206-161 0,1-1 0,-1 1 0,0-1 0,0 2 0,6 8 0,-11-15 0,-1 1 0,0-1 0,0 1 0,0-1 0,-1 1 0,1 0 0,0-1 0,0 1 0,-1 0 0,1 0 0,-1-1 0,0 1 0,0 0 0,1 0 0,-1 0 0,0 0 0,0 0 0,-1-1 0,1 1 0,0 0 0,-1 0 0,1 0 0,-1-1 0,1 1 0,-1 0 0,0 0 0,0-1 0,-1 3 0,-5 3 0,0-1 0,0 0 0,0-1 0,-1 0 0,0 0 0,0-1 0,0 1 0,-1-2 0,-14 6 0,-28 7 0,-90 17 0,-64-1 0,0-10 0,-1-9 0,-330-20 0,446 2 0,1-5 0,-174-41 0,229 42 0,1-2 0,0-1 0,1-2 0,0-1 0,1-1 0,1-2 0,1-1 0,0-1 0,1-1 0,-44-46 0,-37-72 0,35 43 0,-10-2 0,42 52 0,2-1 0,-39-63 0,73 100 0,0-1 0,0 1 0,2-1 0,-1-1 0,1 1 0,1-1 0,-3-16 0,5 22 0,0 1 0,1 0 0,0 0 0,0-1 0,1 1 0,-1 0 0,1-1 0,1 1 0,-1 0 0,0 0 0,1 0 0,0 0 0,0 0 0,1 0 0,0 1 0,-1-1 0,1 1 0,7-8 0,-1 4 10,0 0 0,1 1 0,-1 0 0,1 1 0,1 0 0,-1 0 0,1 1 0,0 1 0,0 0 0,0 0 0,23-4 0,5 2-505,-1 2 0,51 0 0,-23 4-6331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55:5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55:5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55:54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55:54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55:5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6:24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185 518 24575,'0'8'0,"0"-1"0,1 1 0,0-1 0,1 0 0,2 8 0,6 27 0,43 185 0,42 151 0,-94-374 0,382 1383 0,-295-1135 0,-63-192 0,62 106 0,-64-130 0,2-1 0,1-1 0,2-1 0,1-1 0,1-2 0,2-1 0,1-1 0,1-2 0,2-2 0,42 24 0,5-7 0,1-4 0,171 51 0,-73-40 0,206 25 0,324-5 0,112-58 0,87-53 0,71-47 0,-882 80 0,851-81-458,662-18-1674,-5 45 1889,-685 28-90,-138-21 250,-153-26 83,-146-25 0,-333 63 0,186-81 0,-228 74 0,-2-4 0,110-76 0,-177 104-6,-1-2 0,-2-1 0,0-2 0,-3-2 0,40-48 0,-59 61 46,-2 0 0,0-1 0,-1 0 0,-2-2 0,0 1 1,-2-2-1,0 1 0,-2-1 0,-1-1 0,-1 1 0,3-36 1,-6 17 320,-2-1 0,-2 1 0,-2 0 0,-17-86 1,4 62-190,-4 0 0,-42-101 1,23 86-45,-3 1 0,-66-95 0,54 99-96,-5 2 0,-112-114 0,115 136-32,-3 4 0,-3 2 0,-1 2 0,-132-72 0,52 51 0,-2 7 0,-238-68 0,116 59 0,-274-35 0,290 72 0,-386-1 0,-377 108 0,-262 136-464,-19 60-311,427-85 544,-266 34 231,66-49 0,114-66 0,158-61-38,170-53-113,153-37 114,131-21 37,245 42 60,2-5 1,1-4-1,-155-80 1,215 96-50,-1 2 0,0 1 0,-2 2 0,1 1 1,-2 2-1,0 2 0,-40-5 0,16 10-6837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7:06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1311 392 24575,'-1'474'0,"3"596"0,62 32 0,-49-917 0,-12-155 0,17 333 0,-20-341 0,-2 0 0,-1 0 0,0 0 0,-2 0 0,0 0 0,-1-1 0,-2 1 0,0-2 0,-13 24 0,-11 14 0,-68 89 0,96-142 0,-43 60 0,-65 69 0,96-117 0,0-1 0,-1-1 0,-1 0 0,0-1 0,-1-2 0,-1 0 0,0 0 0,0-2 0,-24 9 0,35-16 0,0 0 0,1-1 0,-1 0 0,0-1 0,0 1 0,0-2 0,0 1 0,-1-1 0,1-1 0,0 0 0,0 0 0,0 0 0,0-1 0,1-1 0,-1 0 0,0 0 0,1 0 0,0-1 0,0 0 0,-11-8 0,0-3 0,2 0 0,0-1 0,1-1 0,0-1 0,-13-20 0,1-2 0,1-1 0,3-1 0,-25-59 0,-82-272 0,46 41 0,14-3 0,15-4 0,-13-368 0,68 419 0,7 226 0,2 1 0,24-88 0,-1 47 0,5 3 0,4 1 0,4 2 0,5 2 0,3 2 0,115-150 0,-114 178 0,3 2 0,3 3 0,2 3 0,3 2 0,2 3 0,2 3 0,2 3 0,116-55 0,-178 95-91,-1 1 0,1 0 0,0 1 0,0 0 0,1 0 0,-1 1 0,0 0 0,1 0 0,0 1 0,-1 0 0,1 1 0,0-1 0,-1 2 0,16 1 0,22 18-6735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7:31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0 133 24575,'68'-17'0,"71"-10"0,-70 15 0,463-63 0,-518 74 0,1 1 0,-1 0 0,0 0 0,0 2 0,0 0 0,24 6 0,-35-7 0,0 0 0,1 1 0,-1-1 0,0 1 0,0 0 0,0 0 0,0 0 0,-1 0 0,1 0 0,0 0 0,-1 1 0,1 0 0,-1-1 0,0 1 0,0 0 0,0 0 0,0 0 0,-1 0 0,1 0 0,-1 1 0,0-1 0,0 0 0,0 1 0,0-1 0,-1 1 0,1-1 0,-1 1 0,0-1 0,0 1 0,0-1 0,-1 5 0,-2 10 0,0-1 0,-1 0 0,-1 0 0,0 0 0,-2-1 0,0 1 0,0-2 0,-14 21 0,-86 113 0,82-117 0,-1-2 0,-45 41 0,57-60 0,0 0 0,-1 0 0,0-1 0,-1-1 0,0-1 0,0 0 0,-1-1 0,-17 4 0,1-2 0,1-2 0,-1-1 0,-37 1 0,53-6 0,0-1 0,0 0 0,0-1 0,1-1 0,-1-1 0,0-1 0,1 0 0,-17-7 0,26 9 0,1-2 0,0 1 0,0-1 0,0 0 0,1 0 0,-1-1 0,1 0 0,0 1 0,0-2 0,1 1 0,0-1 0,0 1 0,0-1 0,0 0 0,1-1 0,0 1 0,0 0 0,1-1 0,0 0 0,0 0 0,-1-8 0,-1-13 0,1 0 0,2-1 0,4-53 0,-2 65 0,-1-2 30,2 1 0,1-1 0,7-28 0,-8 40-136,0 1 0,0 0 0,1 0 0,0 0 0,0 0 0,1 0-1,0 1 1,0-1 0,0 1 0,0 0 0,1 0 0,0 1 0,7-6 0,21-10-6720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7:35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225 334 24575,'3'-1'0,"0"1"0,-1 0 0,1-1 0,0 1 0,-1-1 0,1 0 0,-1 0 0,4-2 0,22-6 0,96-8 0,215 0 0,-312 16 0,6 0 0,-9-1 0,0 2 0,42 5 0,-59-4 0,-1 0 0,1 1 0,-1-1 0,0 1 0,0 1 0,0-1 0,0 1 0,0 0 0,-1 1 0,1-1 0,-1 1 0,0 0 0,0 0 0,9 10 0,-2 4 0,-1 1 0,0 0 0,-1 0 0,-1 1 0,-1 0 0,-1 1 0,-1-1 0,-1 1 0,0 1 0,-2-1 0,2 31 0,-5-46 0,0 0 0,0-1 0,-1 1 0,1 0 0,-1 0 0,0-1 0,-1 1 0,1-1 0,-1 1 0,-1-1 0,1 1 0,-1-1 0,1 0 0,-1 0 0,-1 0 0,1-1 0,-1 1 0,0-1 0,0 0 0,0 0 0,-9 6 0,1-2 0,0-1 0,0 0 0,-1-1 0,0 0 0,-1-1 0,1-1 0,-1 0 0,-14 2 0,-5-1 0,0-2 0,-1-1 0,0-1 0,1-2 0,-57-9 0,26-1 0,2-3 0,-67-24 0,85 23 0,1-3 0,1-1 0,-46-27 0,71 36 0,1-1 0,1-1 0,-1 0 0,2-1 0,0 0 0,0-1 0,1 0 0,1-2 0,-20-32 0,28 41 0,1 0 0,-1-1 0,1 1 0,1-1 0,0 0 0,0 0 0,0 0 0,1 0 0,0 0 0,1 0 0,0 0 0,0-1 0,1 1 0,0 0 0,2-10 0,1 6 0,0-1 0,1 1 0,1 0 0,0 0 0,0 1 0,1-1 0,1 1 0,14-16 0,-4 6 0,1 1 0,1 1 0,1 1 0,0 1 0,1 1 0,41-23 0,-48 31 0,-1 1 0,1 1 0,0 1 0,1 0 0,0 0 0,-1 2 0,1 0 0,0 1 0,0 0 0,1 2 0,-1-1 0,30 5 0,-19 3-97,0 0-1,-1 2 1,0 0-1,-1 2 1,0 1-1,0 1 1,-2 1-1,0 1 1,0 1-1,-1 1 1,-1 1-1,-1 1 0,33 40 1,-19-12-6729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6:32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24575,'6'6'0,"25"10"0,21 6 0,28 13 0,30 9 0,27 13 0,4 3 0,-12-7 0,-23-13 0,-29-13-8191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6:33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528 1 24575,'-3'0'0,"-12"9"0,-13 11 0,-9 14 0,-8 9 0,-5 7 0,-5-5 0,4-5 0,2-1 0,3 8 0,4 4 0,1 3 0,4 0 0,8-9-8191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8:07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0 444 24575,'61'-7'0,"328"-10"0,65 11 0,242-1 0,213-19 0,2027-151-719,-1289 66-948,-9 31 1149,-867 67 992,874 109-345,-36 145-140,-1120-143 11,-76 3 0,-85-1 0,-253-74-11,-2 4 0,78 43 0,-123-57 63,-1 1 0,0 2 1,-1 1-1,-1 1 1,-1 1-1,-1 1 0,37 48 1,-36-35 319,-1 2 1,-2 0 0,-2 1 0,24 67-1,32 174-309,-58-195-63,8 125 0,-22-160 0,-3 0 0,-2 0 0,-16 96 0,12-120 0,0 0 0,-2-1 0,-1-1 0,-1 1 0,-1-1 0,-22 35 0,11-28 0,-1 0 0,-2-1 0,-1-2 0,-34 30 0,-1-7 0,-1-3 0,-2-3 0,-77 41 0,-416 176 0,-220 20 0,-143-12 0,191-102 0,-6-32 0,-909 51 0,548-146 0,3-35 0,-42 0 0,8 41 0,410 14 0,95-4 0,88-30 0,80-40 0,75-31 0,73-20 0,236 47 0,0-3 0,1-4 0,1-2 0,-68-38 0,120 54 0,-1 0 0,1-1 0,1 0 0,0-1 0,0-1 0,1-1 0,1 0 0,0-1 0,1 0 0,-19-32 0,20 25 0,1-1 0,1 0 0,1-1 0,2 0 0,0 0 0,1 0 0,1-1 0,0-29 0,1-40 0,5 0 0,21-150 0,55-188 0,-77 425 0,69-323 0,90-516 0,-155 814-341,-1 1 0,-2 0-1,-3-55 1,-8 34-6485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8:2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6.svg"/><Relationship Id="rId12" Type="http://schemas.openxmlformats.org/officeDocument/2006/relationships/image" Target="../media/image31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9.sv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svg"/><Relationship Id="rId7" Type="http://schemas.openxmlformats.org/officeDocument/2006/relationships/image" Target="../media/image3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1.wdp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8.png"/><Relationship Id="rId7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9.svg"/><Relationship Id="rId7" Type="http://schemas.openxmlformats.org/officeDocument/2006/relationships/image" Target="../media/image43.png"/><Relationship Id="rId12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sv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4.png"/><Relationship Id="rId7" Type="http://schemas.openxmlformats.org/officeDocument/2006/relationships/image" Target="../media/image36.svg"/><Relationship Id="rId12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31.svg"/><Relationship Id="rId4" Type="http://schemas.openxmlformats.org/officeDocument/2006/relationships/image" Target="../media/image38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svg"/><Relationship Id="rId7" Type="http://schemas.openxmlformats.org/officeDocument/2006/relationships/image" Target="../media/image3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1.wdp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9.svg"/><Relationship Id="rId7" Type="http://schemas.openxmlformats.org/officeDocument/2006/relationships/image" Target="../media/image3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1.wdp"/><Relationship Id="rId5" Type="http://schemas.openxmlformats.org/officeDocument/2006/relationships/image" Target="../media/image29.sv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svg"/><Relationship Id="rId7" Type="http://schemas.openxmlformats.org/officeDocument/2006/relationships/image" Target="../media/image30.png"/><Relationship Id="rId12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sv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9.svg"/><Relationship Id="rId7" Type="http://schemas.openxmlformats.org/officeDocument/2006/relationships/image" Target="../media/image30.png"/><Relationship Id="rId12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sv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36.svg"/><Relationship Id="rId12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1.png"/><Relationship Id="rId5" Type="http://schemas.openxmlformats.org/officeDocument/2006/relationships/image" Target="../media/image39.svg"/><Relationship Id="rId10" Type="http://schemas.openxmlformats.org/officeDocument/2006/relationships/image" Target="../media/image37.png"/><Relationship Id="rId4" Type="http://schemas.openxmlformats.org/officeDocument/2006/relationships/image" Target="../media/image38.png"/><Relationship Id="rId9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18" Type="http://schemas.openxmlformats.org/officeDocument/2006/relationships/customXml" Target="../ink/ink8.xml"/><Relationship Id="rId26" Type="http://schemas.openxmlformats.org/officeDocument/2006/relationships/customXml" Target="../ink/ink14.xml"/><Relationship Id="rId3" Type="http://schemas.openxmlformats.org/officeDocument/2006/relationships/image" Target="../media/image14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1.png"/><Relationship Id="rId25" Type="http://schemas.openxmlformats.org/officeDocument/2006/relationships/customXml" Target="../ink/ink13.xml"/><Relationship Id="rId2" Type="http://schemas.openxmlformats.org/officeDocument/2006/relationships/image" Target="../media/image1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24" Type="http://schemas.openxmlformats.org/officeDocument/2006/relationships/customXml" Target="../ink/ink12.xml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customXml" Target="../ink/ink11.xml"/><Relationship Id="rId10" Type="http://schemas.openxmlformats.org/officeDocument/2006/relationships/customXml" Target="../ink/ink4.xml"/><Relationship Id="rId19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image" Target="../media/image1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Map&#10;&#10;Description automatically generated">
            <a:extLst>
              <a:ext uri="{FF2B5EF4-FFF2-40B4-BE49-F238E27FC236}">
                <a16:creationId xmlns:a16="http://schemas.microsoft.com/office/drawing/2014/main" id="{525CA864-3502-01BE-83AD-28BB40041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r="50000"/>
          <a:stretch/>
        </p:blipFill>
        <p:spPr>
          <a:xfrm>
            <a:off x="2092041" y="1796349"/>
            <a:ext cx="1014900" cy="1440000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CBE4BAC-B7D9-D0C1-BD9C-7E8F9932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73"/>
          <a:stretch/>
        </p:blipFill>
        <p:spPr>
          <a:xfrm>
            <a:off x="2092041" y="225832"/>
            <a:ext cx="1021077" cy="1440000"/>
          </a:xfrm>
          <a:prstGeom prst="rect">
            <a:avLst/>
          </a:prstGeom>
        </p:spPr>
      </p:pic>
      <p:pic>
        <p:nvPicPr>
          <p:cNvPr id="52" name="Picture 51" descr="Map&#10;&#10;Description automatically generated">
            <a:extLst>
              <a:ext uri="{FF2B5EF4-FFF2-40B4-BE49-F238E27FC236}">
                <a16:creationId xmlns:a16="http://schemas.microsoft.com/office/drawing/2014/main" id="{A3CB37B5-4C39-5C6C-EFCE-AB997DC91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320"/>
          <a:stretch/>
        </p:blipFill>
        <p:spPr>
          <a:xfrm>
            <a:off x="2036030" y="3422062"/>
            <a:ext cx="1006969" cy="1440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B180006-24F9-C4FE-1DEB-363CCE9D1BA4}"/>
              </a:ext>
            </a:extLst>
          </p:cNvPr>
          <p:cNvGrpSpPr/>
          <p:nvPr/>
        </p:nvGrpSpPr>
        <p:grpSpPr>
          <a:xfrm>
            <a:off x="4888152" y="91440"/>
            <a:ext cx="6869510" cy="6526456"/>
            <a:chOff x="7659495" y="3006850"/>
            <a:chExt cx="3443345" cy="3511986"/>
          </a:xfrm>
        </p:grpSpPr>
        <p:pic>
          <p:nvPicPr>
            <p:cNvPr id="1030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F4D89A4B-28FF-EFCA-DDC2-51DE71DE9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792" y="3006850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Black And White Pig Clipart, Download Free Black And White Pig Clipart  png images, Free ClipArts on Clipart Library">
              <a:extLst>
                <a:ext uri="{FF2B5EF4-FFF2-40B4-BE49-F238E27FC236}">
                  <a16:creationId xmlns:a16="http://schemas.microsoft.com/office/drawing/2014/main" id="{526E97F1-53EB-662F-2A48-20E0DC541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753" y="4293984"/>
              <a:ext cx="601348" cy="30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73E9CA86-C893-6BA7-E2A7-051A7C46E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052" y="3129972"/>
              <a:ext cx="233356" cy="60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68 Pangolin Illustrations &amp; Clip Art - iStock">
              <a:extLst>
                <a:ext uri="{FF2B5EF4-FFF2-40B4-BE49-F238E27FC236}">
                  <a16:creationId xmlns:a16="http://schemas.microsoft.com/office/drawing/2014/main" id="{EAD9967C-CD77-E80A-FCC5-D5D35BC6C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714" y="5006180"/>
              <a:ext cx="660740" cy="4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7C4DDDD1-B124-3526-AD16-38C5B6C68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7510" y="4057104"/>
              <a:ext cx="237400" cy="612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99A24C3C-A9E2-34F0-ECC7-61F500D47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389" y="3928715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55FF0532-A4DA-80A2-9125-9A7A174D2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496" y="4833566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215E2221-184D-B38A-D927-56764D487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7511" y="4877023"/>
              <a:ext cx="237399" cy="61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Free Black And White Pig Clipart, Download Free Black And White Pig Clipart  png images, Free ClipArts on Clipart Library">
              <a:extLst>
                <a:ext uri="{FF2B5EF4-FFF2-40B4-BE49-F238E27FC236}">
                  <a16:creationId xmlns:a16="http://schemas.microsoft.com/office/drawing/2014/main" id="{080B48D4-7127-5360-6018-089BF794A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581" y="6103620"/>
              <a:ext cx="601348" cy="30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6D36EF81-D1C0-73B5-7AFB-316FA95A5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5441" y="5906686"/>
              <a:ext cx="237399" cy="61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6A66E4A-C9F2-C0C1-1BEA-8CF67B592051}"/>
                </a:ext>
              </a:extLst>
            </p:cNvPr>
            <p:cNvCxnSpPr>
              <a:cxnSpLocks/>
            </p:cNvCxnSpPr>
            <p:nvPr/>
          </p:nvCxnSpPr>
          <p:spPr>
            <a:xfrm>
              <a:off x="8394081" y="3437120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1DF5B4-1FA6-2061-C37E-51A5A59CE91C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20" y="4432316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3C282C-B57F-BB46-B2B4-0AF8453F93CB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9" y="4418188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5D1E34-1A71-0C7D-58B4-4E9CD9382AF9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19" y="5203464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2C8D17-6D73-D5DC-DD4C-ACBCE0490790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9" y="5235404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14" descr="668 Pangolin Illustrations &amp; Clip Art - iStock">
              <a:extLst>
                <a:ext uri="{FF2B5EF4-FFF2-40B4-BE49-F238E27FC236}">
                  <a16:creationId xmlns:a16="http://schemas.microsoft.com/office/drawing/2014/main" id="{E6371D23-B0F9-727B-DFC4-9690D0465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713" y="5986321"/>
              <a:ext cx="660740" cy="4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48B66D6A-E1B1-32FB-4F1C-9D38B79B0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495" y="5813707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8C1B1A-B301-032B-9E79-24623C058691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18" y="6183605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57766F-B66E-AB44-C5DB-16450542E066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8" y="6215545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CE943E-954F-DB19-3B50-D63B35F61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419929" y="6227538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32E690-8AD4-5458-88B0-7704497E4760}"/>
                </a:ext>
              </a:extLst>
            </p:cNvPr>
            <p:cNvSpPr txBox="1"/>
            <p:nvPr/>
          </p:nvSpPr>
          <p:spPr>
            <a:xfrm>
              <a:off x="9226162" y="4108748"/>
              <a:ext cx="40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AB0F56-B43A-D001-AA01-B83909CE0545}"/>
                </a:ext>
              </a:extLst>
            </p:cNvPr>
            <p:cNvSpPr txBox="1"/>
            <p:nvPr/>
          </p:nvSpPr>
          <p:spPr>
            <a:xfrm>
              <a:off x="10265745" y="5906686"/>
              <a:ext cx="40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</p:grpSp>
      <p:pic>
        <p:nvPicPr>
          <p:cNvPr id="54" name="Picture 53" descr="Map&#10;&#10;Description automatically generated">
            <a:extLst>
              <a:ext uri="{FF2B5EF4-FFF2-40B4-BE49-F238E27FC236}">
                <a16:creationId xmlns:a16="http://schemas.microsoft.com/office/drawing/2014/main" id="{277E7667-F795-95F3-10B1-843FD249F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4"/>
          <a:stretch/>
        </p:blipFill>
        <p:spPr>
          <a:xfrm>
            <a:off x="2022490" y="5123097"/>
            <a:ext cx="1015343" cy="144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D4399B2-435B-4AFF-68FA-703274FAD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242" y="109724"/>
            <a:ext cx="1602218" cy="16951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3638B2-9E53-2BD1-A980-F6BFBA15D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678" y="1752343"/>
            <a:ext cx="1361052" cy="144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0DAEC9-BF74-F72B-45D3-B3896C434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3409" y="3417817"/>
            <a:ext cx="1361052" cy="144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318A161-CE01-EE22-3B05-A599C888A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8802" y="5090911"/>
            <a:ext cx="13610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9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F62A1-94C2-BB3B-ACB2-2C69A700F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b="4825"/>
          <a:stretch/>
        </p:blipFill>
        <p:spPr>
          <a:xfrm>
            <a:off x="4218832" y="2888276"/>
            <a:ext cx="1591370" cy="1247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3868B-3571-E57C-4FD7-EE7102B67A48}"/>
              </a:ext>
            </a:extLst>
          </p:cNvPr>
          <p:cNvSpPr txBox="1"/>
          <p:nvPr/>
        </p:nvSpPr>
        <p:spPr>
          <a:xfrm rot="16200000">
            <a:off x="3286609" y="3441639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A02D8-1AED-32BB-D405-28134F6C7EDF}"/>
              </a:ext>
            </a:extLst>
          </p:cNvPr>
          <p:cNvSpPr txBox="1"/>
          <p:nvPr/>
        </p:nvSpPr>
        <p:spPr>
          <a:xfrm>
            <a:off x="4055409" y="4187274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9768D-3E51-7D54-BDB6-811511106076}"/>
              </a:ext>
            </a:extLst>
          </p:cNvPr>
          <p:cNvSpPr txBox="1"/>
          <p:nvPr/>
        </p:nvSpPr>
        <p:spPr>
          <a:xfrm>
            <a:off x="5086950" y="29287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FF0B5F-F68E-A1CE-6489-3BCA4DFE899A}"/>
              </a:ext>
            </a:extLst>
          </p:cNvPr>
          <p:cNvSpPr txBox="1"/>
          <p:nvPr/>
        </p:nvSpPr>
        <p:spPr>
          <a:xfrm>
            <a:off x="5099142" y="36828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</a:t>
            </a:r>
            <a:endParaRPr lang="en-N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56DCE-5334-A863-A7F9-2A09921AEEFF}"/>
              </a:ext>
            </a:extLst>
          </p:cNvPr>
          <p:cNvSpPr txBox="1"/>
          <p:nvPr/>
        </p:nvSpPr>
        <p:spPr>
          <a:xfrm>
            <a:off x="4261338" y="3688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FA5EA-CF28-7E83-FC2F-F876E5308A76}"/>
              </a:ext>
            </a:extLst>
          </p:cNvPr>
          <p:cNvSpPr txBox="1"/>
          <p:nvPr/>
        </p:nvSpPr>
        <p:spPr>
          <a:xfrm>
            <a:off x="4767603" y="3637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B7FDE-63ED-F26F-C46A-58FF2AC4B6E8}"/>
              </a:ext>
            </a:extLst>
          </p:cNvPr>
          <p:cNvSpPr txBox="1"/>
          <p:nvPr/>
        </p:nvSpPr>
        <p:spPr>
          <a:xfrm>
            <a:off x="4348701" y="3317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DBD97-15A2-735A-FAE0-5EDFC0ECEF79}"/>
              </a:ext>
            </a:extLst>
          </p:cNvPr>
          <p:cNvSpPr txBox="1"/>
          <p:nvPr/>
        </p:nvSpPr>
        <p:spPr>
          <a:xfrm>
            <a:off x="4813622" y="2974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1D551E-C3BF-66A9-D909-876AD39666FA}"/>
              </a:ext>
            </a:extLst>
          </p:cNvPr>
          <p:cNvSpPr txBox="1"/>
          <p:nvPr/>
        </p:nvSpPr>
        <p:spPr>
          <a:xfrm>
            <a:off x="4785264" y="3294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CD077-4830-8854-0537-CC2EAEA4C93E}"/>
              </a:ext>
            </a:extLst>
          </p:cNvPr>
          <p:cNvSpPr txBox="1"/>
          <p:nvPr/>
        </p:nvSpPr>
        <p:spPr>
          <a:xfrm>
            <a:off x="5099142" y="3277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11</a:t>
            </a:r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9E669-142C-0FE3-C975-BB2BFACBA25F}"/>
              </a:ext>
            </a:extLst>
          </p:cNvPr>
          <p:cNvSpPr txBox="1"/>
          <p:nvPr/>
        </p:nvSpPr>
        <p:spPr>
          <a:xfrm>
            <a:off x="4319046" y="2945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229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2098-8A75-94E9-B87D-B315C7AD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A682EC1-ADD9-E840-C09C-0314F536F3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77D3D-5C8A-1DAB-60B0-2580AE91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94" y="0"/>
            <a:ext cx="8485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3938D-B5EC-6FF2-0022-A123C0BDEF21}"/>
              </a:ext>
            </a:extLst>
          </p:cNvPr>
          <p:cNvSpPr txBox="1"/>
          <p:nvPr/>
        </p:nvSpPr>
        <p:spPr>
          <a:xfrm>
            <a:off x="2188464" y="481584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26 red areas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04EF0-795F-F7EA-2BF4-E1893FA018A1}"/>
              </a:ext>
            </a:extLst>
          </p:cNvPr>
          <p:cNvSpPr txBox="1"/>
          <p:nvPr/>
        </p:nvSpPr>
        <p:spPr>
          <a:xfrm>
            <a:off x="6632448" y="391295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78 red areas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47529-DCEA-B3BD-11C9-A330EA79623F}"/>
              </a:ext>
            </a:extLst>
          </p:cNvPr>
          <p:cNvSpPr txBox="1"/>
          <p:nvPr/>
        </p:nvSpPr>
        <p:spPr>
          <a:xfrm>
            <a:off x="2188464" y="3805055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236 red areas</a:t>
            </a:r>
            <a:endParaRPr lang="en-N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1A52F-D335-F0A6-F3A6-9493A8AA1876}"/>
              </a:ext>
            </a:extLst>
          </p:cNvPr>
          <p:cNvSpPr txBox="1"/>
          <p:nvPr/>
        </p:nvSpPr>
        <p:spPr>
          <a:xfrm>
            <a:off x="6515429" y="3805055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59 red areas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4165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908304" y="524256"/>
            <a:ext cx="100035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Summing buffalo+cattle+goats+sheep makes the hotspots less intense, by spatially evenning out their value. This may be even more realistic for hazard?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04" y="1528445"/>
            <a:ext cx="4273296" cy="426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CA08A-8D6F-B851-522D-C3D7F20097F2}"/>
              </a:ext>
            </a:extLst>
          </p:cNvPr>
          <p:cNvSpPr txBox="1"/>
          <p:nvPr/>
        </p:nvSpPr>
        <p:spPr>
          <a:xfrm rot="16200000">
            <a:off x="3946898" y="1743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 err="1"/>
              <a:t>buffalo_cattle_goat_sheep</a:t>
            </a:r>
            <a:endParaRPr lang="en-NZ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B8C9D-8B84-9FB9-2C48-7543295F2847}"/>
              </a:ext>
            </a:extLst>
          </p:cNvPr>
          <p:cNvSpPr txBox="1"/>
          <p:nvPr/>
        </p:nvSpPr>
        <p:spPr>
          <a:xfrm>
            <a:off x="9067800" y="5678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285016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719328" y="518160"/>
            <a:ext cx="1000353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in scenario 2: tests with 4 scenarios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cattle: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all bovidae: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nested with scenario 1. ‘It is the reality’, as every layer is out there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it pushes away from checking differences with scenario one.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cattle: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all bovidae: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Because it is not nested with scenario 1, we can see differences better (‘bat host’ excess  can be approximated to bigger risks, or a model focused on SARS-like covs in scenario 1, while scenario 2 is general risk of zoonotic infectious diseases)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-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9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AE3C-7E65-C0C6-B41A-42EA83A9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10F1-3E98-89A4-107D-A8C0D109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1) 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 [direct transmission]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[livestock intermediate host]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wild mammals [wild mammal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+ wild mammals [wild mammal &amp; livestock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292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E288B0F-818D-FC57-4F4C-95ECA8B3C4AF}"/>
              </a:ext>
            </a:extLst>
          </p:cNvPr>
          <p:cNvGrpSpPr/>
          <p:nvPr/>
        </p:nvGrpSpPr>
        <p:grpSpPr>
          <a:xfrm>
            <a:off x="2922101" y="604637"/>
            <a:ext cx="8412955" cy="6057381"/>
            <a:chOff x="2922101" y="604637"/>
            <a:chExt cx="8412955" cy="60573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7781D1-9068-2930-A901-F5B889980662}"/>
                </a:ext>
              </a:extLst>
            </p:cNvPr>
            <p:cNvGrpSpPr/>
            <p:nvPr/>
          </p:nvGrpSpPr>
          <p:grpSpPr>
            <a:xfrm>
              <a:off x="2922101" y="1037230"/>
              <a:ext cx="5908333" cy="5624788"/>
              <a:chOff x="2922101" y="1037230"/>
              <a:chExt cx="5908333" cy="5624788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561622F-4538-5E4A-1ADE-DBD9C0886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2" b="30269"/>
              <a:stretch/>
            </p:blipFill>
            <p:spPr bwMode="auto">
              <a:xfrm>
                <a:off x="3024259" y="1037230"/>
                <a:ext cx="5734050" cy="2531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702C178-9384-4955-4CF9-0F675FD14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71" t="31374" b="28722"/>
              <a:stretch/>
            </p:blipFill>
            <p:spPr bwMode="auto">
              <a:xfrm>
                <a:off x="2922101" y="4377748"/>
                <a:ext cx="2805610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964803F8-C0D7-141D-F85A-E4CA4EF42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374" r="48175" b="28722"/>
              <a:stretch/>
            </p:blipFill>
            <p:spPr bwMode="auto">
              <a:xfrm>
                <a:off x="5858776" y="4377748"/>
                <a:ext cx="2971658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Graphic 6" descr="Cow with solid fill">
              <a:extLst>
                <a:ext uri="{FF2B5EF4-FFF2-40B4-BE49-F238E27FC236}">
                  <a16:creationId xmlns:a16="http://schemas.microsoft.com/office/drawing/2014/main" id="{D8C759BB-26F7-D833-9314-7F9B34E18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0051" y="936226"/>
              <a:ext cx="515016" cy="515016"/>
            </a:xfrm>
            <a:prstGeom prst="rect">
              <a:avLst/>
            </a:prstGeom>
          </p:spPr>
        </p:pic>
        <p:pic>
          <p:nvPicPr>
            <p:cNvPr id="8" name="Graphic 7" descr="Pig with solid fill">
              <a:extLst>
                <a:ext uri="{FF2B5EF4-FFF2-40B4-BE49-F238E27FC236}">
                  <a16:creationId xmlns:a16="http://schemas.microsoft.com/office/drawing/2014/main" id="{7315FB60-3280-E63D-A9F3-1DA583F1A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23298" y="934096"/>
              <a:ext cx="605877" cy="6058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9930EA-46FF-E637-CADB-538A35B2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096000" y="1066271"/>
              <a:ext cx="605877" cy="346798"/>
            </a:xfrm>
            <a:prstGeom prst="rect">
              <a:avLst/>
            </a:prstGeom>
          </p:spPr>
        </p:pic>
        <p:pic>
          <p:nvPicPr>
            <p:cNvPr id="13" name="Graphic 12" descr="Bats with solid fill">
              <a:extLst>
                <a:ext uri="{FF2B5EF4-FFF2-40B4-BE49-F238E27FC236}">
                  <a16:creationId xmlns:a16="http://schemas.microsoft.com/office/drawing/2014/main" id="{CCCEE042-A427-B5D8-B597-A232A9C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88944" y="879940"/>
              <a:ext cx="603748" cy="603748"/>
            </a:xfrm>
            <a:prstGeom prst="rect">
              <a:avLst/>
            </a:prstGeom>
          </p:spPr>
        </p:pic>
        <p:pic>
          <p:nvPicPr>
            <p:cNvPr id="14" name="Graphic 13" descr="Pig with solid fill">
              <a:extLst>
                <a:ext uri="{FF2B5EF4-FFF2-40B4-BE49-F238E27FC236}">
                  <a16:creationId xmlns:a16="http://schemas.microsoft.com/office/drawing/2014/main" id="{A8E3027F-7561-5434-AF45-E7D6CA00A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2659" y="3798057"/>
              <a:ext cx="605877" cy="6058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250F44-8BFB-543C-9699-75B0EC50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225361" y="3930232"/>
              <a:ext cx="605877" cy="346798"/>
            </a:xfrm>
            <a:prstGeom prst="rect">
              <a:avLst/>
            </a:prstGeom>
          </p:spPr>
        </p:pic>
        <p:pic>
          <p:nvPicPr>
            <p:cNvPr id="19" name="Graphic 18" descr="Bats with solid fill">
              <a:extLst>
                <a:ext uri="{FF2B5EF4-FFF2-40B4-BE49-F238E27FC236}">
                  <a16:creationId xmlns:a16="http://schemas.microsoft.com/office/drawing/2014/main" id="{171D3C88-6FEC-ED2B-42C1-9163FAA5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18305" y="3743901"/>
              <a:ext cx="603748" cy="603748"/>
            </a:xfrm>
            <a:prstGeom prst="rect">
              <a:avLst/>
            </a:prstGeom>
          </p:spPr>
        </p:pic>
        <p:pic>
          <p:nvPicPr>
            <p:cNvPr id="20" name="Graphic 19" descr="Bull with solid fill">
              <a:extLst>
                <a:ext uri="{FF2B5EF4-FFF2-40B4-BE49-F238E27FC236}">
                  <a16:creationId xmlns:a16="http://schemas.microsoft.com/office/drawing/2014/main" id="{B57B3F6E-8705-F710-5819-C20B769E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9729" y="3784461"/>
              <a:ext cx="537839" cy="537839"/>
            </a:xfrm>
            <a:prstGeom prst="rect">
              <a:avLst/>
            </a:prstGeom>
          </p:spPr>
        </p:pic>
        <p:pic>
          <p:nvPicPr>
            <p:cNvPr id="23" name="Picture 2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C7E9263-1AF3-569D-31B9-26DD88A17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912258" y="1062700"/>
              <a:ext cx="262130" cy="247392"/>
            </a:xfrm>
            <a:prstGeom prst="rect">
              <a:avLst/>
            </a:prstGeom>
          </p:spPr>
        </p:pic>
        <p:pic>
          <p:nvPicPr>
            <p:cNvPr id="22" name="Picture 2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ECC9F63-B2A9-6F65-0B74-CCA7E1351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20325" y="1223232"/>
              <a:ext cx="225323" cy="212654"/>
            </a:xfrm>
            <a:prstGeom prst="rect">
              <a:avLst/>
            </a:prstGeom>
          </p:spPr>
        </p:pic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7EBBBB-7427-6BBA-D3AF-9217B04FF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70387" y="1006133"/>
              <a:ext cx="152365" cy="14379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1FFDE1-ADD2-C0FE-AF24-DBEFD692D74F}"/>
                </a:ext>
              </a:extLst>
            </p:cNvPr>
            <p:cNvGrpSpPr/>
            <p:nvPr/>
          </p:nvGrpSpPr>
          <p:grpSpPr>
            <a:xfrm>
              <a:off x="6838158" y="3847277"/>
              <a:ext cx="454063" cy="429753"/>
              <a:chOff x="5734782" y="3829280"/>
              <a:chExt cx="454063" cy="429753"/>
            </a:xfrm>
          </p:grpSpPr>
          <p:pic>
            <p:nvPicPr>
              <p:cNvPr id="28" name="Picture 2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5AA485C-938E-6EE9-9A35-D69E3443C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926715" y="3885847"/>
                <a:ext cx="262130" cy="247392"/>
              </a:xfrm>
              <a:prstGeom prst="rect">
                <a:avLst/>
              </a:prstGeom>
            </p:spPr>
          </p:pic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73B0B2B-3EA3-053E-FBA7-8C2A50C36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34782" y="4046379"/>
                <a:ext cx="225323" cy="212654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6700790-D582-2E44-D3AA-30B928CB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84844" y="3829280"/>
                <a:ext cx="152365" cy="14379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366E83-7ACA-2325-B296-3456188F2190}"/>
                </a:ext>
              </a:extLst>
            </p:cNvPr>
            <p:cNvSpPr txBox="1"/>
            <p:nvPr/>
          </p:nvSpPr>
          <p:spPr>
            <a:xfrm>
              <a:off x="4640225" y="3434466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bovidae livestock 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7BEB7-0C64-A85E-30F3-F1EA7510DA0A}"/>
                </a:ext>
              </a:extLst>
            </p:cNvPr>
            <p:cNvSpPr txBox="1"/>
            <p:nvPr/>
          </p:nvSpPr>
          <p:spPr>
            <a:xfrm>
              <a:off x="5239056" y="604637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cattle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E9F9E7-BB7C-C554-6152-BE201EF91D7F}"/>
                </a:ext>
              </a:extLst>
            </p:cNvPr>
            <p:cNvSpPr txBox="1"/>
            <p:nvPr/>
          </p:nvSpPr>
          <p:spPr>
            <a:xfrm>
              <a:off x="6677666" y="3415129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7D5106-F534-33C9-3B49-4D084A616781}"/>
                </a:ext>
              </a:extLst>
            </p:cNvPr>
            <p:cNvSpPr txBox="1"/>
            <p:nvPr/>
          </p:nvSpPr>
          <p:spPr>
            <a:xfrm>
              <a:off x="3357139" y="34447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8540DB-D1E6-ED61-BD1E-3F78BAC1F2E3}"/>
                </a:ext>
              </a:extLst>
            </p:cNvPr>
            <p:cNvSpPr txBox="1"/>
            <p:nvPr/>
          </p:nvSpPr>
          <p:spPr>
            <a:xfrm>
              <a:off x="6824016" y="6349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740976-860B-487D-D94C-747AD74CFF6C}"/>
                </a:ext>
              </a:extLst>
            </p:cNvPr>
            <p:cNvSpPr txBox="1"/>
            <p:nvPr/>
          </p:nvSpPr>
          <p:spPr>
            <a:xfrm>
              <a:off x="3365417" y="632596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88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5" y="397440"/>
            <a:ext cx="10515600" cy="1325563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br>
              <a:rPr lang="pt-BR" sz="2400" dirty="0"/>
            </a:br>
            <a:endParaRPr lang="en-NZ" sz="24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2126866"/>
            <a:ext cx="10436209" cy="417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5D0C-EB50-1CE5-1696-AFB66422CA78}"/>
              </a:ext>
            </a:extLst>
          </p:cNvPr>
          <p:cNvSpPr txBox="1"/>
          <p:nvPr/>
        </p:nvSpPr>
        <p:spPr>
          <a:xfrm>
            <a:off x="8871315" y="243275"/>
            <a:ext cx="24139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/>
              <a:t>table(db$n_hotspots_risk2 - db$n_hotspots_risk1)</a:t>
            </a:r>
          </a:p>
          <a:p>
            <a:endParaRPr lang="en-NZ" sz="1400" dirty="0"/>
          </a:p>
          <a:p>
            <a:r>
              <a:rPr lang="en-NZ" sz="1400" dirty="0"/>
              <a:t>    0     1     2     3 </a:t>
            </a:r>
          </a:p>
          <a:p>
            <a:r>
              <a:rPr lang="en-NZ" sz="1400" dirty="0"/>
              <a:t>12093 10569  2816   318 </a:t>
            </a:r>
          </a:p>
        </p:txBody>
      </p:sp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A99CA6-9559-4DB2-ED18-9DD7F662EC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46533C3-2EBE-C885-FD45-BF51BB3F04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87AF73F-4B0B-B507-BEDB-A6A1137097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DE24201-5C28-459C-8FA0-ABCC8A16AE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2014585-35E3-017B-AE59-4E48EFE41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4B917B6-3163-C09A-46E9-C9AC597CA4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AAE61C8-5651-4683-7B17-DA052D8B3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2083422"/>
            <a:ext cx="9704832" cy="38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A2924-0F7A-BF03-9700-5DE69EC50C24}"/>
              </a:ext>
            </a:extLst>
          </p:cNvPr>
          <p:cNvSpPr txBox="1"/>
          <p:nvPr/>
        </p:nvSpPr>
        <p:spPr>
          <a:xfrm>
            <a:off x="997954" y="523313"/>
            <a:ext cx="98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endParaRPr lang="en-NZ" dirty="0"/>
          </a:p>
        </p:txBody>
      </p:sp>
      <p:pic>
        <p:nvPicPr>
          <p:cNvPr id="15" name="Graphic 14" descr="Bats with solid fill">
            <a:extLst>
              <a:ext uri="{FF2B5EF4-FFF2-40B4-BE49-F238E27FC236}">
                <a16:creationId xmlns:a16="http://schemas.microsoft.com/office/drawing/2014/main" id="{FCCAEFED-F2BE-A9AB-CE10-62487DDAA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6" name="Graphic 15" descr="Cow with solid fill">
            <a:extLst>
              <a:ext uri="{FF2B5EF4-FFF2-40B4-BE49-F238E27FC236}">
                <a16:creationId xmlns:a16="http://schemas.microsoft.com/office/drawing/2014/main" id="{62F0A255-9645-5F50-7B54-2301AA665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9" name="Graphic 18" descr="Pig with solid fill">
            <a:extLst>
              <a:ext uri="{FF2B5EF4-FFF2-40B4-BE49-F238E27FC236}">
                <a16:creationId xmlns:a16="http://schemas.microsoft.com/office/drawing/2014/main" id="{AAE9F085-D3B1-5572-A9B5-1613CFD61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A1963D-4B20-1C76-08A8-DA9A2DFC9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3F00074F-FAB0-E172-9A29-9F19A57A0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DF8FC6E-E4DC-6DC7-9CEE-3E19650AF3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23" name="Picture 2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DA9DEBB7-9250-5A65-B9E2-E4AA1EED36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24" name="Picture 2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424429-C712-DEFD-8FFD-F3BA16682A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25" name="Picture 2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E66748E-A116-CB48-B15E-064B82960A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26" name="Picture 2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CF704E-F083-E67F-C55D-0597004F56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27" name="Picture 2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E670F10-2D1E-38E1-9F4F-A302F7E36C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5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68" y="181333"/>
            <a:ext cx="10515600" cy="132556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6" y="2083422"/>
            <a:ext cx="9610628" cy="3844251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B7ACB-060A-51D6-CEC9-31422F1B15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CC94985-DAA8-57E7-906D-D1C661CB419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12E5D4-C8F7-D3FB-E4C9-F094DC0A37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092E0B7-7F06-BAF3-3581-F64BE670A4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E1A3539D-6E97-D079-CFFD-DE903665D7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2CBDCAD-098D-09F1-FB76-FE9D48DDBD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7735AA-76D1-B813-0110-5B339C9B87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20F5-7247-3AB5-6F6A-542BC694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4A07-3EE2-2B33-448A-16DB001DD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F3697-F013-010C-C917-ACF51F5C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823" y="1298449"/>
            <a:ext cx="14114127" cy="38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BD26630A-716B-0149-92C3-FA6627CA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2097018"/>
            <a:ext cx="9198864" cy="36795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FCD8132-81C8-ED13-BE71-C290FA23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-20380"/>
            <a:ext cx="10515600" cy="1325563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BA99F6-C3E1-D7BA-67ED-964D16B0EF3D}"/>
              </a:ext>
            </a:extLst>
          </p:cNvPr>
          <p:cNvSpPr txBox="1">
            <a:spLocks/>
          </p:cNvSpPr>
          <p:nvPr/>
        </p:nvSpPr>
        <p:spPr>
          <a:xfrm>
            <a:off x="977168" y="1813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7B5B3-ADE0-3784-A7BA-1D3471E3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20" name="Graphic 19" descr="Bats with solid fill">
            <a:extLst>
              <a:ext uri="{FF2B5EF4-FFF2-40B4-BE49-F238E27FC236}">
                <a16:creationId xmlns:a16="http://schemas.microsoft.com/office/drawing/2014/main" id="{098FD06F-FA7D-6C33-BA5B-3EBF341E6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24" name="Graphic 23" descr="Pig with solid fill">
            <a:extLst>
              <a:ext uri="{FF2B5EF4-FFF2-40B4-BE49-F238E27FC236}">
                <a16:creationId xmlns:a16="http://schemas.microsoft.com/office/drawing/2014/main" id="{E3B313E0-FF9A-0DFB-D1DE-B9EABC97E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3FD441-FF28-3888-1FD8-BBE23B783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26" name="Graphic 25" descr="Bats with solid fill">
            <a:extLst>
              <a:ext uri="{FF2B5EF4-FFF2-40B4-BE49-F238E27FC236}">
                <a16:creationId xmlns:a16="http://schemas.microsoft.com/office/drawing/2014/main" id="{6B75566C-F386-3CE8-A375-909D576E1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7" name="Graphic 26" descr="Bull with solid fill">
            <a:extLst>
              <a:ext uri="{FF2B5EF4-FFF2-40B4-BE49-F238E27FC236}">
                <a16:creationId xmlns:a16="http://schemas.microsoft.com/office/drawing/2014/main" id="{123AF40F-372B-5A34-0D49-1463EDACE6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28" name="Picture 2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52A5453-3297-40E9-66CC-57DDDCB671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29" name="Picture 2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BFB4A63-2093-7DF3-B15D-0DF3CE61E9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30" name="Picture 2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B78ECD3-D17E-2266-CA65-E788E99CD8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31" name="Picture 3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945C042-F739-95E9-FA72-C299513A37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32" name="Picture 3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54F7704-98D4-5C91-C583-EC0038BAF9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33" name="Picture 3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DE31BCF-031D-59DA-8E24-E08CB7BB6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5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7011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99B43BC-6EB1-4869-42BA-945D0D588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99078"/>
            <a:ext cx="9424416" cy="3769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A67D-F1BD-A7BB-E158-75B17563B2AB}"/>
              </a:ext>
            </a:extLst>
          </p:cNvPr>
          <p:cNvSpPr txBox="1"/>
          <p:nvPr/>
        </p:nvSpPr>
        <p:spPr>
          <a:xfrm>
            <a:off x="8948543" y="12755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 err="1"/>
              <a:t>dif</a:t>
            </a:r>
            <a:r>
              <a:rPr lang="en-NZ" dirty="0"/>
              <a:t> </a:t>
            </a:r>
          </a:p>
          <a:p>
            <a:r>
              <a:rPr lang="en-NZ" dirty="0"/>
              <a:t>-1     0     1     2     3 </a:t>
            </a:r>
          </a:p>
          <a:p>
            <a:r>
              <a:rPr lang="en-NZ" dirty="0"/>
              <a:t>   74 15908  8229  1580     5 </a:t>
            </a:r>
          </a:p>
        </p:txBody>
      </p:sp>
      <p:pic>
        <p:nvPicPr>
          <p:cNvPr id="3" name="Picture 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953486-AC9E-63B4-B37D-D3E58924BC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92986" y="1628982"/>
            <a:ext cx="262130" cy="247392"/>
          </a:xfrm>
          <a:prstGeom prst="rect">
            <a:avLst/>
          </a:prstGeom>
        </p:spPr>
      </p:pic>
      <p:pic>
        <p:nvPicPr>
          <p:cNvPr id="4" name="Picture 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1181E20-1E46-C6AE-B6B4-9A2109213C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01053" y="1789514"/>
            <a:ext cx="225323" cy="212654"/>
          </a:xfrm>
          <a:prstGeom prst="rect">
            <a:avLst/>
          </a:prstGeom>
        </p:spPr>
      </p:pic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297AC61A-8DD4-EA97-4DBF-366CBEE7AB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51115" y="1572415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4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6CD9B34-0CC3-0495-231A-8A50BAA2BD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F82307F-F1D8-47B9-1348-56BC79A18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422"/>
            <a:ext cx="10210800" cy="4084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C66CCB-C669-C8A2-18BF-0B7E6571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A82AD-B910-091B-A74F-F8647E22A526}"/>
              </a:ext>
            </a:extLst>
          </p:cNvPr>
          <p:cNvSpPr txBox="1">
            <a:spLocks/>
          </p:cNvSpPr>
          <p:nvPr/>
        </p:nvSpPr>
        <p:spPr>
          <a:xfrm>
            <a:off x="704088" y="170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7" name="Picture 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A82212C-5203-DD37-DA05-E930C11784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62506" y="1627813"/>
            <a:ext cx="262130" cy="247392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604603D-01AA-3364-10C0-41023DF6C4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70573" y="1788345"/>
            <a:ext cx="225323" cy="212654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2CA1E1-B6B1-DD5E-B891-D597C0E83F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20635" y="1571246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098" y="174719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1116" y="182686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81543" y="1963496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6693" y="1748300"/>
            <a:ext cx="673289" cy="673289"/>
          </a:xfrm>
          <a:prstGeom prst="rect">
            <a:avLst/>
          </a:prstGeom>
        </p:spPr>
      </p:pic>
      <p:pic>
        <p:nvPicPr>
          <p:cNvPr id="6" name="Picture 5" descr="Chart, map&#10;&#10;Description automatically generated">
            <a:extLst>
              <a:ext uri="{FF2B5EF4-FFF2-40B4-BE49-F238E27FC236}">
                <a16:creationId xmlns:a16="http://schemas.microsoft.com/office/drawing/2014/main" id="{793AE04E-54BE-D2C5-549A-B9948DC8C8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6" y="2365923"/>
            <a:ext cx="10119205" cy="40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ABE9-05CE-CD2E-E4A8-756B243582AD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9DA95D-ABF0-0795-08DD-D79B8AE4B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E846FF8-3B24-29CD-D4AF-F4FA2D231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65808" y="1884284"/>
            <a:ext cx="262130" cy="247392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1457533-0B65-D37B-878C-BA2ED439BF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973875" y="2044816"/>
            <a:ext cx="225323" cy="212654"/>
          </a:xfrm>
          <a:prstGeom prst="rect">
            <a:avLst/>
          </a:prstGeom>
        </p:spPr>
      </p:pic>
      <p:pic>
        <p:nvPicPr>
          <p:cNvPr id="19" name="Picture 1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3D83C1-868D-B865-B38A-B6DACA642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23937" y="1827717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320" y="156201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329" y="1547959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15756" y="1684589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0906" y="1469393"/>
            <a:ext cx="673289" cy="673289"/>
          </a:xfrm>
          <a:prstGeom prst="rect">
            <a:avLst/>
          </a:prstGeom>
        </p:spPr>
      </p:pic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222A5EA4-9EF3-D0EB-DDCA-4697BF984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4" y="2227927"/>
            <a:ext cx="10717711" cy="4287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7F9C4-8C54-FD49-31D1-84C89B92CE67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917A89-C696-38EB-7E16-03F0D45F5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7925E70-BC84-062F-4B58-B11DFC7BD2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46274" y="1684589"/>
            <a:ext cx="262130" cy="247392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152A5B1-D4AC-CB8C-F31D-177129F0C7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4341" y="1845121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9AE31B1-7804-E52A-B9C2-844F934A1B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04403" y="1628022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3E01B-0FFC-0695-DC28-3ADEF364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9" y="613550"/>
            <a:ext cx="1645364" cy="1561979"/>
          </a:xfrm>
          <a:prstGeom prst="rect">
            <a:avLst/>
          </a:prstGeom>
        </p:spPr>
      </p:pic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E44A05A2-7DDE-06DF-A9A6-A2833A69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2" r="1"/>
          <a:stretch/>
        </p:blipFill>
        <p:spPr>
          <a:xfrm>
            <a:off x="3927686" y="1878560"/>
            <a:ext cx="4179947" cy="49794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9464F6-3D3A-5574-2841-29E0DCA54EF6}"/>
              </a:ext>
            </a:extLst>
          </p:cNvPr>
          <p:cNvSpPr/>
          <p:nvPr/>
        </p:nvSpPr>
        <p:spPr>
          <a:xfrm rot="8184372">
            <a:off x="6735016" y="2775136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3E5BFC-9039-1546-EA4F-00FF1A6F31D8}"/>
              </a:ext>
            </a:extLst>
          </p:cNvPr>
          <p:cNvSpPr/>
          <p:nvPr/>
        </p:nvSpPr>
        <p:spPr>
          <a:xfrm rot="12051697">
            <a:off x="6854775" y="3842551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8" name="Graphic 7" descr="Bats with solid fill">
            <a:extLst>
              <a:ext uri="{FF2B5EF4-FFF2-40B4-BE49-F238E27FC236}">
                <a16:creationId xmlns:a16="http://schemas.microsoft.com/office/drawing/2014/main" id="{99A21831-1449-F00F-9777-196183FB9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8236" y="3848809"/>
            <a:ext cx="603748" cy="603748"/>
          </a:xfrm>
          <a:prstGeom prst="rect">
            <a:avLst/>
          </a:prstGeom>
        </p:spPr>
      </p:pic>
      <p:pic>
        <p:nvPicPr>
          <p:cNvPr id="9" name="Graphic 8" descr="Pig with solid fill">
            <a:extLst>
              <a:ext uri="{FF2B5EF4-FFF2-40B4-BE49-F238E27FC236}">
                <a16:creationId xmlns:a16="http://schemas.microsoft.com/office/drawing/2014/main" id="{E889526E-30A8-0561-E4FB-512FF1D92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918" y="2550769"/>
            <a:ext cx="425837" cy="425837"/>
          </a:xfrm>
          <a:prstGeom prst="rect">
            <a:avLst/>
          </a:prstGeom>
        </p:spPr>
      </p:pic>
      <p:pic>
        <p:nvPicPr>
          <p:cNvPr id="10" name="Graphic 9" descr="Bull with solid fill">
            <a:extLst>
              <a:ext uri="{FF2B5EF4-FFF2-40B4-BE49-F238E27FC236}">
                <a16:creationId xmlns:a16="http://schemas.microsoft.com/office/drawing/2014/main" id="{6BCF88C1-295F-DB77-E7E6-E96AC6A05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5761" y="2288199"/>
            <a:ext cx="473217" cy="473217"/>
          </a:xfrm>
          <a:prstGeom prst="rect">
            <a:avLst/>
          </a:prstGeom>
        </p:spPr>
      </p:pic>
      <p:pic>
        <p:nvPicPr>
          <p:cNvPr id="11" name="Graphic 10" descr="Pig with solid fill">
            <a:extLst>
              <a:ext uri="{FF2B5EF4-FFF2-40B4-BE49-F238E27FC236}">
                <a16:creationId xmlns:a16="http://schemas.microsoft.com/office/drawing/2014/main" id="{2973C7CF-B999-81D3-D26B-805622838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7947" y="5437064"/>
            <a:ext cx="425837" cy="42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61C0C-CC6C-5B63-E39C-5B0EF4EBC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65770" y="5432292"/>
            <a:ext cx="425837" cy="243745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C85CEF68-3AF5-A946-9913-41AF035C2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6784" y="5365957"/>
            <a:ext cx="473217" cy="47321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B4605E-0F1E-D9CC-EC45-2F1C4CD8FB7D}"/>
              </a:ext>
            </a:extLst>
          </p:cNvPr>
          <p:cNvSpPr/>
          <p:nvPr/>
        </p:nvSpPr>
        <p:spPr>
          <a:xfrm rot="9948953">
            <a:off x="6090192" y="5436276"/>
            <a:ext cx="368690" cy="15890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F20E7F-EA6A-7370-77F5-53C65902EF37}"/>
              </a:ext>
            </a:extLst>
          </p:cNvPr>
          <p:cNvSpPr/>
          <p:nvPr/>
        </p:nvSpPr>
        <p:spPr>
          <a:xfrm rot="19454268">
            <a:off x="5478976" y="4263385"/>
            <a:ext cx="293002" cy="14918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16" name="Graphic 15" descr="Bats with solid fill">
            <a:extLst>
              <a:ext uri="{FF2B5EF4-FFF2-40B4-BE49-F238E27FC236}">
                <a16:creationId xmlns:a16="http://schemas.microsoft.com/office/drawing/2014/main" id="{86667845-6D4E-A7CA-517D-13C2B27C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214" y="4428778"/>
            <a:ext cx="367140" cy="367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8BF3D-D153-5228-8F12-D8B8433484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2383" y="273271"/>
            <a:ext cx="1520173" cy="19094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9128BC-3905-4E4D-A9D5-677E624218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58"/>
          <a:stretch/>
        </p:blipFill>
        <p:spPr>
          <a:xfrm>
            <a:off x="5953214" y="273271"/>
            <a:ext cx="1520173" cy="190300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3000F2-669F-72C9-91F4-44D1453FA2DE}"/>
              </a:ext>
            </a:extLst>
          </p:cNvPr>
          <p:cNvSpPr/>
          <p:nvPr/>
        </p:nvSpPr>
        <p:spPr>
          <a:xfrm rot="4368514">
            <a:off x="6094809" y="3051160"/>
            <a:ext cx="469451" cy="20982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2B3407-2BA3-DEA3-64AD-7D300438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845" y="263403"/>
            <a:ext cx="1520174" cy="191212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0A9808A-A0FD-AC94-5DBE-7EA7D8B4A5B9}"/>
              </a:ext>
            </a:extLst>
          </p:cNvPr>
          <p:cNvSpPr/>
          <p:nvPr/>
        </p:nvSpPr>
        <p:spPr>
          <a:xfrm rot="11060359">
            <a:off x="6604080" y="3445732"/>
            <a:ext cx="421874" cy="19951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2" name="Graphic 21" descr="Bats with solid fill">
            <a:extLst>
              <a:ext uri="{FF2B5EF4-FFF2-40B4-BE49-F238E27FC236}">
                <a16:creationId xmlns:a16="http://schemas.microsoft.com/office/drawing/2014/main" id="{4F741385-4F81-F128-0914-7FC1BB686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178" y="3421128"/>
            <a:ext cx="356293" cy="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537-0B35-C933-C381-88A8B8EEF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4F019-EDEE-7B31-220C-E9F5B3864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07D8F-DBA1-769B-C724-2D055015C97C}"/>
              </a:ext>
            </a:extLst>
          </p:cNvPr>
          <p:cNvSpPr txBox="1"/>
          <p:nvPr/>
        </p:nvSpPr>
        <p:spPr>
          <a:xfrm>
            <a:off x="1566672" y="3962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old</a:t>
            </a:r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E40CE2-6EC2-3F5E-B157-8FCE30D2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14" y="53817"/>
            <a:ext cx="6700805" cy="69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2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82F9AAE-D532-7F27-CAB1-3DA5DAB03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21" y="-3188273"/>
            <a:ext cx="7800000" cy="9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34228-397D-7318-FE08-EFBA9798D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2BC4-C589-4F6F-AF57-579E60BCF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262DCD-A248-6FC5-C5B4-4CE577407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1942" y="-3118104"/>
            <a:ext cx="7863840" cy="9436608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346F7BB-A8DA-928A-E407-41536A32C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065" y="5448031"/>
            <a:ext cx="7681425" cy="6858000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FDEEA1B1-9459-85C3-394F-1208F2E1F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5508991"/>
            <a:ext cx="768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502116D-460F-62F8-A947-9313C457E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0" r="23602"/>
          <a:stretch/>
        </p:blipFill>
        <p:spPr>
          <a:xfrm>
            <a:off x="5826250" y="0"/>
            <a:ext cx="5320937" cy="63784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0" y="4493068"/>
            <a:ext cx="2001189" cy="1641393"/>
            <a:chOff x="5606270" y="3792028"/>
            <a:chExt cx="2001189" cy="16413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0" y="3792028"/>
              <a:ext cx="2001189" cy="1641393"/>
              <a:chOff x="3627018" y="3806839"/>
              <a:chExt cx="2001189" cy="164139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5606270" y="77208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52097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99E47-0212-6517-EC48-58904792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9" t="19130" r="23059" b="26614"/>
          <a:stretch/>
        </p:blipFill>
        <p:spPr>
          <a:xfrm>
            <a:off x="5606273" y="266171"/>
            <a:ext cx="5320937" cy="53643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4761761" y="-17162"/>
            <a:ext cx="743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184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8FE-D827-98C1-062F-AD24011A7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10002774" cy="70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C5D54-BD2B-5873-7DA2-C9DEBBD5A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0"/>
          <a:stretch/>
        </p:blipFill>
        <p:spPr>
          <a:xfrm>
            <a:off x="5809182" y="-80744"/>
            <a:ext cx="6260898" cy="691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77"/>
          <a:stretch/>
        </p:blipFill>
        <p:spPr>
          <a:xfrm>
            <a:off x="-334714" y="-134112"/>
            <a:ext cx="5877505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3" y="3995335"/>
            <a:ext cx="2001186" cy="2533066"/>
            <a:chOff x="5606273" y="3294295"/>
            <a:chExt cx="2001186" cy="25330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3" y="3294295"/>
              <a:ext cx="2001186" cy="2533066"/>
              <a:chOff x="3627021" y="3309106"/>
              <a:chExt cx="2001186" cy="25330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487446" y="4448681"/>
                <a:ext cx="25330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(mius bat hosts)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C3142-1C46-D82E-21EF-51769C4C8EC2}"/>
              </a:ext>
            </a:extLst>
          </p:cNvPr>
          <p:cNvSpPr txBox="1"/>
          <p:nvPr/>
        </p:nvSpPr>
        <p:spPr>
          <a:xfrm>
            <a:off x="5733228" y="109728"/>
            <a:ext cx="496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971413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14374-7038-EFDF-3F6D-6BE1204D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5"/>
          <a:stretch/>
        </p:blipFill>
        <p:spPr>
          <a:xfrm>
            <a:off x="5670152" y="-164091"/>
            <a:ext cx="62048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56"/>
          <a:stretch/>
        </p:blipFill>
        <p:spPr>
          <a:xfrm>
            <a:off x="-552579" y="-267222"/>
            <a:ext cx="5878959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BAB92-A199-8253-C1E8-3FA1ACE2D56B}"/>
              </a:ext>
            </a:extLst>
          </p:cNvPr>
          <p:cNvSpPr txBox="1"/>
          <p:nvPr/>
        </p:nvSpPr>
        <p:spPr>
          <a:xfrm>
            <a:off x="288926" y="-451888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Bovliv mammals minus bat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542C3-A037-A7EB-8913-8EEC492F1F18}"/>
              </a:ext>
            </a:extLst>
          </p:cNvPr>
          <p:cNvSpPr txBox="1"/>
          <p:nvPr/>
        </p:nvSpPr>
        <p:spPr>
          <a:xfrm>
            <a:off x="5533247" y="70874"/>
            <a:ext cx="665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898B70-6E6B-745B-1844-265FD1EF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573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7D53B-BB4B-49B6-FCB0-0106C9CC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94" y="1118615"/>
            <a:ext cx="4899306" cy="4888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69E6E-D6D9-F05A-F91F-83132A1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Differences are small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6841-84E1-7DA1-C6D8-A91681DB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DDD87-6116-9FAB-F46D-E3B8D699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08" y="912812"/>
            <a:ext cx="5042992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0E393-32C9-DEBB-7D53-DE8D9E7514F5}"/>
              </a:ext>
            </a:extLst>
          </p:cNvPr>
          <p:cNvSpPr txBox="1"/>
          <p:nvPr/>
        </p:nvSpPr>
        <p:spPr>
          <a:xfrm>
            <a:off x="8095488" y="5737910"/>
            <a:ext cx="19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Risk 2 – just cattle</a:t>
            </a:r>
          </a:p>
          <a:p>
            <a:r>
              <a:rPr lang="pt-BR" dirty="0"/>
              <a:t>Risk 3 – all bovidae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1217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A44C-093D-57F5-824F-7CB31C57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CD3F-8F0E-9391-58A8-496CFCE1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58630-DD88-020B-861A-D2BDCA3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19"/>
            <a:ext cx="12192000" cy="648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0A5C0-C885-8BBC-40F2-01823623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44"/>
          <a:stretch/>
        </p:blipFill>
        <p:spPr>
          <a:xfrm>
            <a:off x="10111826" y="2380616"/>
            <a:ext cx="1870131" cy="1673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03CD7-727D-717F-FA11-59E23A773C17}"/>
              </a:ext>
            </a:extLst>
          </p:cNvPr>
          <p:cNvSpPr txBox="1"/>
          <p:nvPr/>
        </p:nvSpPr>
        <p:spPr>
          <a:xfrm>
            <a:off x="11144448" y="2737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641BE-90CD-052C-00BD-F6A32D95CC08}"/>
              </a:ext>
            </a:extLst>
          </p:cNvPr>
          <p:cNvSpPr txBox="1"/>
          <p:nvPr/>
        </p:nvSpPr>
        <p:spPr>
          <a:xfrm>
            <a:off x="11156640" y="34912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10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512EA-A58B-3DF5-A2D4-06E2DAD9A493}"/>
              </a:ext>
            </a:extLst>
          </p:cNvPr>
          <p:cNvSpPr txBox="1"/>
          <p:nvPr/>
        </p:nvSpPr>
        <p:spPr>
          <a:xfrm>
            <a:off x="10318836" y="3497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62359-2D2E-E225-CB1C-3EBBA05FCF79}"/>
              </a:ext>
            </a:extLst>
          </p:cNvPr>
          <p:cNvSpPr txBox="1"/>
          <p:nvPr/>
        </p:nvSpPr>
        <p:spPr>
          <a:xfrm>
            <a:off x="10825101" y="34455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80385-730B-4E0E-4F5E-2ACE6A3213A2}"/>
              </a:ext>
            </a:extLst>
          </p:cNvPr>
          <p:cNvSpPr txBox="1"/>
          <p:nvPr/>
        </p:nvSpPr>
        <p:spPr>
          <a:xfrm>
            <a:off x="10406199" y="3125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2264-494F-D524-19D2-B899DB082C07}"/>
              </a:ext>
            </a:extLst>
          </p:cNvPr>
          <p:cNvSpPr txBox="1"/>
          <p:nvPr/>
        </p:nvSpPr>
        <p:spPr>
          <a:xfrm>
            <a:off x="10871120" y="2783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377D6-5507-F852-0888-4DD90AC3B0EC}"/>
              </a:ext>
            </a:extLst>
          </p:cNvPr>
          <p:cNvSpPr txBox="1"/>
          <p:nvPr/>
        </p:nvSpPr>
        <p:spPr>
          <a:xfrm>
            <a:off x="10842762" y="310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D0E60-C581-AF3E-F875-2EC53727A81C}"/>
              </a:ext>
            </a:extLst>
          </p:cNvPr>
          <p:cNvSpPr txBox="1"/>
          <p:nvPr/>
        </p:nvSpPr>
        <p:spPr>
          <a:xfrm>
            <a:off x="11156640" y="30853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11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C281AE-ED7B-6AC7-D6FC-CA1B72D34085}"/>
              </a:ext>
            </a:extLst>
          </p:cNvPr>
          <p:cNvSpPr txBox="1"/>
          <p:nvPr/>
        </p:nvSpPr>
        <p:spPr>
          <a:xfrm>
            <a:off x="10376544" y="2754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064C2B-526A-5769-8647-66695AE5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66" y="159747"/>
            <a:ext cx="8383230" cy="1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1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594F49-898C-393B-E2DB-5D6C00A0B965}"/>
              </a:ext>
            </a:extLst>
          </p:cNvPr>
          <p:cNvGrpSpPr/>
          <p:nvPr/>
        </p:nvGrpSpPr>
        <p:grpSpPr>
          <a:xfrm>
            <a:off x="215183" y="-3383915"/>
            <a:ext cx="6345001" cy="6480000"/>
            <a:chOff x="4370068" y="475025"/>
            <a:chExt cx="6345001" cy="648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6D6665-62DB-0927-204A-877F53CA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068" y="475025"/>
              <a:ext cx="6345001" cy="648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CA7CC3-CF94-6DB7-3D79-596B23BF38F4}"/>
                </a:ext>
              </a:extLst>
            </p:cNvPr>
            <p:cNvSpPr txBox="1"/>
            <p:nvPr/>
          </p:nvSpPr>
          <p:spPr>
            <a:xfrm rot="16200000">
              <a:off x="3794836" y="5127902"/>
              <a:ext cx="15376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Hazard: Scenario 1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7A3F98-BD10-6D21-032C-4D6E0F4AE7A1}"/>
                </a:ext>
              </a:extLst>
            </p:cNvPr>
            <p:cNvSpPr txBox="1"/>
            <p:nvPr/>
          </p:nvSpPr>
          <p:spPr>
            <a:xfrm>
              <a:off x="4563636" y="5873537"/>
              <a:ext cx="18742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Time to reach healthcare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A92B08-A9E3-46BC-7EF5-28AA95A4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44"/>
            <a:stretch/>
          </p:blipFill>
          <p:spPr>
            <a:xfrm>
              <a:off x="4707609" y="4516764"/>
              <a:ext cx="1526511" cy="13657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A90BEE-3B32-5086-7C2F-694DB5DCB0EB}"/>
              </a:ext>
            </a:extLst>
          </p:cNvPr>
          <p:cNvGrpSpPr/>
          <p:nvPr/>
        </p:nvGrpSpPr>
        <p:grpSpPr>
          <a:xfrm>
            <a:off x="0" y="2268513"/>
            <a:ext cx="5029200" cy="4340105"/>
            <a:chOff x="-1765345" y="675127"/>
            <a:chExt cx="6601837" cy="56373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56A3B6-0E2A-06C6-2742-7CF35C05C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420"/>
            <a:stretch/>
          </p:blipFill>
          <p:spPr>
            <a:xfrm>
              <a:off x="-1765345" y="2369821"/>
              <a:ext cx="6601837" cy="39426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4D27E-8526-03C1-7176-E171EB6D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199"/>
            <a:stretch/>
          </p:blipFill>
          <p:spPr>
            <a:xfrm>
              <a:off x="-1765345" y="675127"/>
              <a:ext cx="6601837" cy="171323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BEF900-3E68-73C5-A71C-595B0FD70EFB}"/>
              </a:ext>
            </a:extLst>
          </p:cNvPr>
          <p:cNvGrpSpPr/>
          <p:nvPr/>
        </p:nvGrpSpPr>
        <p:grpSpPr>
          <a:xfrm>
            <a:off x="5382750" y="-2319584"/>
            <a:ext cx="5065143" cy="8928201"/>
            <a:chOff x="5382750" y="-2319584"/>
            <a:chExt cx="5065143" cy="8928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A734B7-A544-2AFB-3F37-ADD7D0D28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427" t="12316" r="31395" b="13529"/>
            <a:stretch/>
          </p:blipFill>
          <p:spPr>
            <a:xfrm>
              <a:off x="6177636" y="-2319584"/>
              <a:ext cx="3864864" cy="435133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382750" y="632268"/>
              <a:ext cx="2001189" cy="1641393"/>
              <a:chOff x="3627018" y="3806839"/>
              <a:chExt cx="2001189" cy="164139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469510F-9D85-16C0-ECE6-75B852C65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1344"/>
              <a:stretch/>
            </p:blipFill>
            <p:spPr>
              <a:xfrm>
                <a:off x="3897949" y="3837543"/>
                <a:ext cx="1526511" cy="136578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DF7CF9E-F651-0A4C-D585-929847753E6E}"/>
                </a:ext>
              </a:extLst>
            </p:cNvPr>
            <p:cNvGrpSpPr/>
            <p:nvPr/>
          </p:nvGrpSpPr>
          <p:grpSpPr>
            <a:xfrm>
              <a:off x="5418693" y="2367070"/>
              <a:ext cx="5029200" cy="4241547"/>
              <a:chOff x="5418693" y="2367070"/>
              <a:chExt cx="5029200" cy="424154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90BEB37-17B2-BFDF-F74F-6521A131E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2515"/>
              <a:stretch/>
            </p:blipFill>
            <p:spPr>
              <a:xfrm>
                <a:off x="5418693" y="3672126"/>
                <a:ext cx="5029200" cy="293649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9FD975B-E5D5-B2D1-F69D-450329A53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69537"/>
              <a:stretch/>
            </p:blipFill>
            <p:spPr>
              <a:xfrm>
                <a:off x="5418693" y="2367070"/>
                <a:ext cx="5029200" cy="13255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9166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665-E023-8A24-866D-BC91E24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87" y="0"/>
            <a:ext cx="9826335" cy="6936237"/>
          </a:xfrm>
        </p:spPr>
      </p:pic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BCA17-7A71-DD39-B2FA-DA60592E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3" y="1055477"/>
            <a:ext cx="5290798" cy="4180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B84C59-030F-0613-C908-8222513B7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5433" t="4067" r="9926" b="4825"/>
          <a:stretch/>
        </p:blipFill>
        <p:spPr>
          <a:xfrm>
            <a:off x="5649780" y="584733"/>
            <a:ext cx="6260765" cy="5247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C08F3-6C17-9CCF-0855-775BDFA7BFA7}"/>
              </a:ext>
            </a:extLst>
          </p:cNvPr>
          <p:cNvSpPr txBox="1"/>
          <p:nvPr/>
        </p:nvSpPr>
        <p:spPr>
          <a:xfrm rot="16200000">
            <a:off x="3743820" y="2688572"/>
            <a:ext cx="3263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 Hazard: all scenarios</a:t>
            </a:r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BE782-EB87-2C6C-91F8-9DE29C66DA49}"/>
              </a:ext>
            </a:extLst>
          </p:cNvPr>
          <p:cNvSpPr txBox="1"/>
          <p:nvPr/>
        </p:nvSpPr>
        <p:spPr>
          <a:xfrm>
            <a:off x="7373495" y="5921241"/>
            <a:ext cx="471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07DFD-E03F-4A44-FDCA-6989673464D2}"/>
              </a:ext>
            </a:extLst>
          </p:cNvPr>
          <p:cNvSpPr txBox="1"/>
          <p:nvPr/>
        </p:nvSpPr>
        <p:spPr>
          <a:xfrm>
            <a:off x="6227147" y="1055478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Spread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1A80F-DD29-BFDA-2080-2880C67F3ED8}"/>
              </a:ext>
            </a:extLst>
          </p:cNvPr>
          <p:cNvSpPr txBox="1"/>
          <p:nvPr/>
        </p:nvSpPr>
        <p:spPr>
          <a:xfrm>
            <a:off x="9709889" y="1055478"/>
            <a:ext cx="140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Spillover debt:</a:t>
            </a:r>
          </a:p>
          <a:p>
            <a:r>
              <a:rPr lang="pt-BR" dirty="0"/>
              <a:t>Urgent action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15971-B5EA-D268-8B25-0E1C9EC43975}"/>
              </a:ext>
            </a:extLst>
          </p:cNvPr>
          <p:cNvSpPr txBox="1"/>
          <p:nvPr/>
        </p:nvSpPr>
        <p:spPr>
          <a:xfrm>
            <a:off x="8058901" y="3954013"/>
            <a:ext cx="329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Conditionally safer zones: </a:t>
            </a:r>
          </a:p>
          <a:p>
            <a:pPr algn="ctr"/>
            <a:r>
              <a:rPr lang="pt-BR" dirty="0"/>
              <a:t>focus on other</a:t>
            </a:r>
          </a:p>
          <a:p>
            <a:pPr algn="ctr"/>
            <a:r>
              <a:rPr lang="pt-BR" dirty="0"/>
              <a:t>risks reduction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9029C-A4B5-F9B5-FF9F-1EC5CFD0403C}"/>
              </a:ext>
            </a:extLst>
          </p:cNvPr>
          <p:cNvSpPr txBox="1"/>
          <p:nvPr/>
        </p:nvSpPr>
        <p:spPr>
          <a:xfrm>
            <a:off x="6222725" y="1376001"/>
            <a:ext cx="16318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/>
              <a:t>Moderate priority for discovery,</a:t>
            </a:r>
          </a:p>
          <a:p>
            <a:r>
              <a:rPr lang="en-NZ" sz="1100" dirty="0"/>
              <a:t>prioritise understanding known hosts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D080A-1568-F322-3760-B530791EE188}"/>
              </a:ext>
            </a:extLst>
          </p:cNvPr>
          <p:cNvSpPr txBox="1"/>
          <p:nvPr/>
        </p:nvSpPr>
        <p:spPr>
          <a:xfrm>
            <a:off x="8126635" y="2310687"/>
            <a:ext cx="32915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400" dirty="0"/>
          </a:p>
          <a:p>
            <a:r>
              <a:rPr lang="pt-BR" sz="1400" dirty="0"/>
              <a:t>Prioritize </a:t>
            </a:r>
          </a:p>
          <a:p>
            <a:r>
              <a:rPr lang="pt-BR" sz="1400" dirty="0"/>
              <a:t>OneHealth,</a:t>
            </a:r>
          </a:p>
          <a:p>
            <a:r>
              <a:rPr lang="pt-BR" sz="1400" dirty="0"/>
              <a:t>Host discovery </a:t>
            </a:r>
          </a:p>
          <a:p>
            <a:r>
              <a:rPr lang="pt-BR" sz="1400" dirty="0"/>
              <a:t>and public health access</a:t>
            </a:r>
          </a:p>
          <a:p>
            <a:r>
              <a:rPr lang="pt-BR" sz="1400" dirty="0"/>
              <a:t>(surveillance, fixed and mobile clinics)</a:t>
            </a:r>
            <a:endParaRPr lang="en-NZ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C32A3-4E7E-BB3D-55B6-8124110A2B80}"/>
              </a:ext>
            </a:extLst>
          </p:cNvPr>
          <p:cNvSpPr txBox="1"/>
          <p:nvPr/>
        </p:nvSpPr>
        <p:spPr>
          <a:xfrm>
            <a:off x="6385562" y="2800355"/>
            <a:ext cx="121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Host bias reduction from surveillance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D16CF2-1FC3-BC09-72DF-1DB08DBAE15A}"/>
              </a:ext>
            </a:extLst>
          </p:cNvPr>
          <p:cNvSpPr/>
          <p:nvPr/>
        </p:nvSpPr>
        <p:spPr>
          <a:xfrm rot="16200000">
            <a:off x="6622714" y="2366226"/>
            <a:ext cx="564022" cy="30252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3D63AD-3B15-83CD-D2D2-D2631E5C03A7}"/>
              </a:ext>
            </a:extLst>
          </p:cNvPr>
          <p:cNvSpPr/>
          <p:nvPr/>
        </p:nvSpPr>
        <p:spPr>
          <a:xfrm rot="5400000">
            <a:off x="6940220" y="2382489"/>
            <a:ext cx="564022" cy="30252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1C48E-3F37-8D6C-0CDF-94AF470D0C30}"/>
              </a:ext>
            </a:extLst>
          </p:cNvPr>
          <p:cNvSpPr txBox="1"/>
          <p:nvPr/>
        </p:nvSpPr>
        <p:spPr>
          <a:xfrm>
            <a:off x="6385562" y="4263943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Safer zones</a:t>
            </a:r>
            <a:endParaRPr lang="en-NZ" dirty="0"/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F0A125F5-1EB4-AFE8-5434-F83D320C6B95}"/>
              </a:ext>
            </a:extLst>
          </p:cNvPr>
          <p:cNvSpPr/>
          <p:nvPr/>
        </p:nvSpPr>
        <p:spPr>
          <a:xfrm flipV="1">
            <a:off x="8058900" y="1055477"/>
            <a:ext cx="3291542" cy="2698983"/>
          </a:xfrm>
          <a:prstGeom prst="halfFrame">
            <a:avLst>
              <a:gd name="adj1" fmla="val 41168"/>
              <a:gd name="adj2" fmla="val 454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5AFA97-9133-D02D-5D1C-1137504AD48D}"/>
              </a:ext>
            </a:extLst>
          </p:cNvPr>
          <p:cNvSpPr/>
          <p:nvPr/>
        </p:nvSpPr>
        <p:spPr>
          <a:xfrm rot="7746211">
            <a:off x="7352158" y="3818567"/>
            <a:ext cx="953704" cy="39884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A730C08-34A7-7E7F-0270-86A53D336B48}"/>
              </a:ext>
            </a:extLst>
          </p:cNvPr>
          <p:cNvSpPr/>
          <p:nvPr/>
        </p:nvSpPr>
        <p:spPr>
          <a:xfrm rot="7746211">
            <a:off x="9003148" y="2104769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0529E3-FB82-0C9E-9A67-E3106B048F4E}"/>
              </a:ext>
            </a:extLst>
          </p:cNvPr>
          <p:cNvSpPr/>
          <p:nvPr/>
        </p:nvSpPr>
        <p:spPr>
          <a:xfrm>
            <a:off x="8160500" y="3933694"/>
            <a:ext cx="3099805" cy="987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1992C3-1656-9A42-16E3-660D6297FB8E}"/>
                  </a:ext>
                </a:extLst>
              </p14:cNvPr>
              <p14:cNvContentPartPr/>
              <p14:nvPr/>
            </p14:nvContentPartPr>
            <p14:xfrm>
              <a:off x="1297944" y="1706424"/>
              <a:ext cx="999000" cy="46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1992C3-1656-9A42-16E3-660D6297FB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9304" y="1697784"/>
                <a:ext cx="10166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1A866B-179D-687D-74CA-AB6FCA7D112A}"/>
                  </a:ext>
                </a:extLst>
              </p14:cNvPr>
              <p14:cNvContentPartPr/>
              <p14:nvPr/>
            </p14:nvContentPartPr>
            <p14:xfrm>
              <a:off x="6011064" y="983904"/>
              <a:ext cx="5101920" cy="1370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1A866B-179D-687D-74CA-AB6FCA7D11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2064" y="974904"/>
                <a:ext cx="5119560" cy="13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C242155-6AA0-84C2-13FD-77DDFFEA691E}"/>
                  </a:ext>
                </a:extLst>
              </p14:cNvPr>
              <p14:cNvContentPartPr/>
              <p14:nvPr/>
            </p14:nvContentPartPr>
            <p14:xfrm>
              <a:off x="3063744" y="2358024"/>
              <a:ext cx="509400" cy="1591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C242155-6AA0-84C2-13FD-77DDFFEA69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4744" y="2349024"/>
                <a:ext cx="527040" cy="16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7EDFDD8-4F62-AA0D-905E-A8E2BEC4D62C}"/>
                  </a:ext>
                </a:extLst>
              </p14:cNvPr>
              <p14:cNvContentPartPr/>
              <p14:nvPr/>
            </p14:nvContentPartPr>
            <p14:xfrm>
              <a:off x="633744" y="1530744"/>
              <a:ext cx="356040" cy="242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7EDFDD8-4F62-AA0D-905E-A8E2BEC4D6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4744" y="1522104"/>
                <a:ext cx="3736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9F7905D-3DB9-C1D2-3EC6-385718F42749}"/>
                  </a:ext>
                </a:extLst>
              </p14:cNvPr>
              <p14:cNvContentPartPr/>
              <p14:nvPr/>
            </p14:nvContentPartPr>
            <p14:xfrm>
              <a:off x="546624" y="2104944"/>
              <a:ext cx="397800" cy="284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9F7905D-3DB9-C1D2-3EC6-385718F427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7984" y="2095944"/>
                <a:ext cx="41544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B7761AB-E47D-EEB0-D2BB-DD95C9866682}"/>
              </a:ext>
            </a:extLst>
          </p:cNvPr>
          <p:cNvGrpSpPr/>
          <p:nvPr/>
        </p:nvGrpSpPr>
        <p:grpSpPr>
          <a:xfrm>
            <a:off x="1542024" y="882384"/>
            <a:ext cx="9842400" cy="1537200"/>
            <a:chOff x="1542024" y="882384"/>
            <a:chExt cx="9842400" cy="153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13F94E-6487-7906-66AE-256102AEC984}"/>
                    </a:ext>
                  </a:extLst>
                </p14:cNvPr>
                <p14:cNvContentPartPr/>
                <p14:nvPr/>
              </p14:nvContentPartPr>
              <p14:xfrm>
                <a:off x="1542024" y="1852944"/>
                <a:ext cx="313200" cy="129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13F94E-6487-7906-66AE-256102AEC9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3024" y="1843944"/>
                  <a:ext cx="330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59A98F0-3EEA-4628-4302-EAB430A80014}"/>
                    </a:ext>
                  </a:extLst>
                </p14:cNvPr>
                <p14:cNvContentPartPr/>
                <p14:nvPr/>
              </p14:nvContentPartPr>
              <p14:xfrm>
                <a:off x="1547064" y="1803984"/>
                <a:ext cx="190440" cy="191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59A98F0-3EEA-4628-4302-EAB430A800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38064" y="1795344"/>
                  <a:ext cx="208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D00553-E962-33A6-D9A5-B108D36139DB}"/>
                    </a:ext>
                  </a:extLst>
                </p14:cNvPr>
                <p14:cNvContentPartPr/>
                <p14:nvPr/>
              </p14:nvContentPartPr>
              <p14:xfrm>
                <a:off x="6065424" y="882384"/>
                <a:ext cx="5319000" cy="1537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D00553-E962-33A6-D9A5-B108D36139D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6424" y="873384"/>
                  <a:ext cx="5336640" cy="155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6CD66DE-C8F5-8DF9-063E-C32E0DF7DF07}"/>
                  </a:ext>
                </a:extLst>
              </p14:cNvPr>
              <p14:cNvContentPartPr/>
              <p14:nvPr/>
            </p14:nvContentPartPr>
            <p14:xfrm>
              <a:off x="5400864" y="73104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6CD66DE-C8F5-8DF9-063E-C32E0DF7DF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92224" y="641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FA4365E-0CC4-C4B8-459B-F834CFBFF2DE}"/>
                  </a:ext>
                </a:extLst>
              </p14:cNvPr>
              <p14:cNvContentPartPr/>
              <p14:nvPr/>
            </p14:nvContentPartPr>
            <p14:xfrm>
              <a:off x="9869184" y="1444344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FA4365E-0CC4-C4B8-459B-F834CFBFF2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60544" y="14357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DF39282-64FB-1817-4179-490F3BDBA3E4}"/>
                  </a:ext>
                </a:extLst>
              </p14:cNvPr>
              <p14:cNvContentPartPr/>
              <p14:nvPr/>
            </p14:nvContentPartPr>
            <p14:xfrm>
              <a:off x="10070424" y="1334544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DF39282-64FB-1817-4179-490F3BDBA3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61424" y="13259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FFEB64A-0247-6039-2AF0-3885A9331FB7}"/>
                  </a:ext>
                </a:extLst>
              </p14:cNvPr>
              <p14:cNvContentPartPr/>
              <p14:nvPr/>
            </p14:nvContentPartPr>
            <p14:xfrm>
              <a:off x="9996984" y="1572504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FFEB64A-0247-6039-2AF0-3885A9331FB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88344" y="15638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BEB645F-78FF-4FB4-C576-72BFA6E09FD2}"/>
                  </a:ext>
                </a:extLst>
              </p14:cNvPr>
              <p14:cNvContentPartPr/>
              <p14:nvPr/>
            </p14:nvContentPartPr>
            <p14:xfrm>
              <a:off x="9996984" y="1572504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BEB645F-78FF-4FB4-C576-72BFA6E09F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88344" y="156386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3CA0FAA-5D1B-D98C-241F-573F8BCD29F6}"/>
                  </a:ext>
                </a:extLst>
              </p14:cNvPr>
              <p14:cNvContentPartPr/>
              <p14:nvPr/>
            </p14:nvContentPartPr>
            <p14:xfrm>
              <a:off x="12075984" y="2816304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3CA0FAA-5D1B-D98C-241F-573F8BCD29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066984" y="28073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44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1A34-5C25-1691-1442-A9B3B7F3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5EAD-6F9F-E0E3-561C-91A7CDBA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45261-E821-E829-C88F-92C43FC3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4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DCFB-B1E3-21FC-58E9-0F1595A3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4ADB-2342-C979-D85E-77587594A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C4A7119-E215-90FC-ECFD-64DF9391BC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BBC01-51A9-977C-67D7-543EA190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E1AA-E03B-C7AF-C026-1BC28538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38F2-F6F4-7556-CD79-3BBD1A48D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92BE4-7B42-00B7-7856-5AB5B572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2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3BFC-9441-46E0-C4D7-6028F1F5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3663-116C-23CF-3FEF-93E43FAF2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EDB3DAA-D704-DAF1-2DFA-3B51E3A2D8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8AE48-79DC-B054-7A2F-4C586637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272" y="-135539"/>
            <a:ext cx="6774255" cy="670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7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</TotalTime>
  <Words>866</Words>
  <Application>Microsoft Office PowerPoint</Application>
  <PresentationFormat>Widescreen</PresentationFormat>
  <Paragraphs>141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Summing buffalo+cattle+goats+sheep makes the hotspots less intense, by spatially evenning out their value. This may be even more realistic for hazard? </vt:lpstr>
      <vt:lpstr>PowerPoint Presentation</vt:lpstr>
      <vt:lpstr>PowerPoint Presentation</vt:lpstr>
      <vt:lpstr>PowerPoint Presentation</vt:lpstr>
      <vt:lpstr>Bat Hosts + mammals mmb + pig + cattle + everything else </vt:lpstr>
      <vt:lpstr>PowerPoint Presentation</vt:lpstr>
      <vt:lpstr>Bat Hosts + mammals mmb + pig + bovidae livestock + everything else</vt:lpstr>
      <vt:lpstr>PowerPoint Presentation</vt:lpstr>
      <vt:lpstr>mammals mmb + pig + cattle + everything 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are small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20</cp:revision>
  <dcterms:created xsi:type="dcterms:W3CDTF">2022-09-29T21:26:25Z</dcterms:created>
  <dcterms:modified xsi:type="dcterms:W3CDTF">2022-10-26T03:18:56Z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